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75444"/>
            <a:ext cx="11485848" cy="2271071"/>
          </a:xfrm>
        </p:spPr>
        <p:txBody>
          <a:bodyPr/>
          <a:lstStyle/>
          <a:p>
            <a:pPr indent="71913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started riding faster and faster, and I was close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him. After a few minutes I was only about 100 meters behind him, so I rode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tried to pass him. Finally, I caught up with him and passed by. I felt so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in fact, he didn’t know we were racing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881814"/>
            <a:ext cx="11485848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770755" algn="l"/>
                <a:tab pos="945134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well                 B. good                      C. better	 D. best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5194" y="2881814"/>
            <a:ext cx="407484" cy="5906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zh-CN" sz="2600" smtClean="0">
                <a:latin typeface="Times New Roman"/>
                <a:ea typeface="宋体"/>
              </a:rPr>
              <a:t>B</a:t>
            </a:r>
            <a:endParaRPr lang="zh-CN" altLang="en-US" sz="260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432000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cs typeface="Times New Roman"/>
              </a:rPr>
              <a:t>考查固定短语。句意：我感到很开心，但是事实上，他不知道我们在比赛。</a:t>
            </a:r>
            <a:r>
              <a:rPr lang="en-US" altLang="zh-CN" sz="2600" b="1" smtClean="0">
                <a:solidFill>
                  <a:srgbClr val="FF0000"/>
                </a:solidFill>
                <a:cs typeface="Times New Roman"/>
              </a:rPr>
              <a:t>well</a:t>
            </a:r>
            <a:r>
              <a:rPr lang="zh-CN" altLang="zh-CN" sz="2600" b="1" smtClean="0">
                <a:solidFill>
                  <a:srgbClr val="FF0000"/>
                </a:solidFill>
                <a:cs typeface="Times New Roman"/>
              </a:rPr>
              <a:t>好（</a:t>
            </a:r>
            <a:r>
              <a:rPr lang="zh-CN" altLang="zh-CN" sz="2600" b="1" smtClean="0">
                <a:solidFill>
                  <a:srgbClr val="FF0000"/>
                </a:solidFill>
                <a:ea typeface="楷体"/>
                <a:cs typeface="Times New Roman"/>
              </a:rPr>
              <a:t>副词</a:t>
            </a:r>
            <a:r>
              <a:rPr lang="zh-CN" altLang="zh-CN" sz="2600" b="1" smtClean="0">
                <a:solidFill>
                  <a:srgbClr val="FF0000"/>
                </a:solidFill>
                <a:cs typeface="Times New Roman"/>
              </a:rPr>
              <a:t>）；</a:t>
            </a:r>
            <a:r>
              <a:rPr lang="en-US" altLang="zh-CN" sz="2600" b="1" smtClean="0">
                <a:solidFill>
                  <a:srgbClr val="FF0000"/>
                </a:solidFill>
                <a:cs typeface="Times New Roman"/>
              </a:rPr>
              <a:t>good</a:t>
            </a:r>
            <a:r>
              <a:rPr lang="zh-CN" altLang="zh-CN" sz="2600" b="1" smtClean="0">
                <a:solidFill>
                  <a:srgbClr val="FF0000"/>
                </a:solidFill>
                <a:cs typeface="Times New Roman"/>
              </a:rPr>
              <a:t>好的（</a:t>
            </a:r>
            <a:r>
              <a:rPr lang="zh-CN" altLang="zh-CN" sz="2600" b="1" spc="-100" smtClean="0">
                <a:solidFill>
                  <a:srgbClr val="FF0000"/>
                </a:solidFill>
                <a:ea typeface="楷体"/>
                <a:cs typeface="Times New Roman"/>
              </a:rPr>
              <a:t>形容词</a:t>
            </a:r>
            <a:r>
              <a:rPr lang="zh-CN" altLang="zh-CN" sz="2600" b="1" spc="-100" smtClean="0">
                <a:solidFill>
                  <a:srgbClr val="FF0000"/>
                </a:solidFill>
                <a:cs typeface="Times New Roman"/>
              </a:rPr>
              <a:t>）；</a:t>
            </a:r>
            <a:r>
              <a:rPr lang="en-US" altLang="zh-CN" sz="2600" b="1" spc="-100" smtClean="0">
                <a:solidFill>
                  <a:srgbClr val="FF0000"/>
                </a:solidFill>
                <a:cs typeface="Times New Roman"/>
              </a:rPr>
              <a:t>better</a:t>
            </a:r>
            <a:r>
              <a:rPr lang="zh-CN" altLang="zh-CN" sz="2600" b="1" spc="-100" smtClean="0">
                <a:solidFill>
                  <a:srgbClr val="FF0000"/>
                </a:solidFill>
                <a:cs typeface="Times New Roman"/>
              </a:rPr>
              <a:t>更好的（</a:t>
            </a:r>
            <a:r>
              <a:rPr lang="zh-CN" altLang="zh-CN" sz="2600" b="1" spc="-100" smtClean="0">
                <a:solidFill>
                  <a:srgbClr val="FF0000"/>
                </a:solidFill>
                <a:ea typeface="楷体"/>
                <a:cs typeface="Times New Roman"/>
              </a:rPr>
              <a:t>比较级</a:t>
            </a:r>
            <a:r>
              <a:rPr lang="zh-CN" altLang="zh-CN" sz="2600" b="1" spc="-100" smtClean="0">
                <a:solidFill>
                  <a:srgbClr val="FF0000"/>
                </a:solidFill>
                <a:cs typeface="Times New Roman"/>
              </a:rPr>
              <a:t>）；</a:t>
            </a:r>
            <a:r>
              <a:rPr lang="en-US" altLang="zh-CN" sz="2600" b="1" spc="-100" smtClean="0">
                <a:solidFill>
                  <a:srgbClr val="FF0000"/>
                </a:solidFill>
                <a:cs typeface="Times New Roman"/>
              </a:rPr>
              <a:t>best</a:t>
            </a:r>
            <a:r>
              <a:rPr lang="zh-CN" altLang="zh-CN" sz="2600" b="1" spc="-100" smtClean="0">
                <a:solidFill>
                  <a:srgbClr val="FF0000"/>
                </a:solidFill>
                <a:cs typeface="Times New Roman"/>
              </a:rPr>
              <a:t>最好（</a:t>
            </a:r>
            <a:r>
              <a:rPr lang="zh-CN" altLang="zh-CN" sz="2600" b="1" spc="-100" smtClean="0">
                <a:solidFill>
                  <a:srgbClr val="FF0000"/>
                </a:solidFill>
                <a:ea typeface="楷体"/>
                <a:cs typeface="Times New Roman"/>
              </a:rPr>
              <a:t>最高级</a:t>
            </a:r>
            <a:r>
              <a:rPr lang="zh-CN" altLang="zh-CN" sz="2600" b="1" spc="-100" smtClean="0">
                <a:solidFill>
                  <a:srgbClr val="FF0000"/>
                </a:solidFill>
                <a:cs typeface="Times New Roman"/>
              </a:rPr>
              <a:t>）。</a:t>
            </a:r>
            <a:r>
              <a:rPr lang="zh-CN" altLang="zh-CN" sz="26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空格前的</a:t>
            </a:r>
            <a:r>
              <a:rPr lang="en-US" altLang="zh-CN" sz="26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“felt”</a:t>
            </a:r>
            <a:r>
              <a:rPr lang="zh-CN" altLang="zh-CN" sz="26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是系动词，其后接形容词，表示</a:t>
            </a:r>
            <a:r>
              <a:rPr lang="en-US" altLang="zh-CN" sz="26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/>
              </a:rPr>
              <a:t>“</a:t>
            </a:r>
            <a:r>
              <a:rPr lang="zh-CN" altLang="zh-CN" sz="2600" b="1" u="wavy" spc="-10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感到</a:t>
            </a:r>
            <a:r>
              <a:rPr lang="en-US" altLang="zh-CN" sz="2600" b="1" u="wavy" spc="-10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/>
                <a:cs typeface="Times New Roman"/>
              </a:rPr>
              <a:t>……</a:t>
            </a:r>
            <a:r>
              <a:rPr lang="en-US" altLang="zh-CN" sz="2600" b="1" u="wavy" spc="-10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/>
              </a:rPr>
              <a:t>”</a:t>
            </a:r>
            <a:r>
              <a:rPr lang="en-US" altLang="zh-CN" sz="2600" b="1" spc="-100">
                <a:solidFill>
                  <a:srgbClr val="FF0000"/>
                </a:solidFill>
                <a:cs typeface="Times New Roman"/>
              </a:rPr>
              <a:t> </a:t>
            </a:r>
            <a:r>
              <a:rPr lang="zh-CN" altLang="zh-CN" sz="2600" b="1" smtClean="0">
                <a:solidFill>
                  <a:srgbClr val="FF0000"/>
                </a:solidFill>
                <a:cs typeface="Times New Roman"/>
              </a:rPr>
              <a:t>。</a:t>
            </a:r>
            <a:r>
              <a:rPr lang="en-US" altLang="zh-CN" sz="2600" b="1" spc="-100">
                <a:solidFill>
                  <a:srgbClr val="FF0000"/>
                </a:solidFill>
                <a:cs typeface="Times New Roman"/>
              </a:rPr>
              <a:t> feel </a:t>
            </a:r>
            <a:endParaRPr lang="en-US" altLang="zh-CN" sz="2600" b="1" spc="-100" smtClean="0">
              <a:solidFill>
                <a:srgbClr val="FF0000"/>
              </a:solidFill>
              <a:cs typeface="Times New Roman"/>
            </a:endParaRPr>
          </a:p>
          <a:p>
            <a:pPr eaLnBrk="1">
              <a:lnSpc>
                <a:spcPct val="140000"/>
              </a:lnSpc>
              <a:spcAft>
                <a:spcPts val="0"/>
              </a:spcAft>
            </a:pPr>
            <a:endParaRPr lang="en-US" altLang="zh-CN" sz="1000" b="1" spc="-100" smtClean="0">
              <a:solidFill>
                <a:srgbClr val="FF0000"/>
              </a:solidFill>
              <a:cs typeface="Times New Roman"/>
            </a:endParaRPr>
          </a:p>
          <a:p>
            <a:pPr eaLnBrk="1">
              <a:lnSpc>
                <a:spcPct val="140000"/>
              </a:lnSpc>
              <a:spcAft>
                <a:spcPts val="0"/>
              </a:spcAft>
            </a:pPr>
            <a:endParaRPr lang="en-US" altLang="zh-CN" sz="1000" b="1" spc="-100">
              <a:solidFill>
                <a:srgbClr val="FF0000"/>
              </a:solidFill>
              <a:cs typeface="Times New Roman"/>
            </a:endParaRPr>
          </a:p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pc="-100" smtClean="0">
                <a:solidFill>
                  <a:srgbClr val="FF0000"/>
                </a:solidFill>
                <a:cs typeface="Times New Roman"/>
              </a:rPr>
              <a:t>good</a:t>
            </a:r>
            <a:r>
              <a:rPr lang="zh-CN" altLang="zh-CN" sz="2600" b="1" spc="-100" smtClean="0">
                <a:solidFill>
                  <a:srgbClr val="FF0000"/>
                </a:solidFill>
                <a:cs typeface="Times New Roman"/>
              </a:rPr>
              <a:t>感到愉快。根据</a:t>
            </a:r>
            <a:r>
              <a:rPr lang="en-US" altLang="zh-CN" sz="2600" b="1" spc="-100" smtClean="0">
                <a:solidFill>
                  <a:srgbClr val="FF0000"/>
                </a:solidFill>
                <a:cs typeface="Times New Roman"/>
              </a:rPr>
              <a:t>“Finally, I caught up with him and passed by.”</a:t>
            </a:r>
            <a:r>
              <a:rPr lang="zh-CN" altLang="zh-CN" sz="2600" b="1" spc="-100" smtClean="0">
                <a:solidFill>
                  <a:srgbClr val="FF0000"/>
                </a:solidFill>
                <a:cs typeface="Times New Roman"/>
              </a:rPr>
              <a:t>可知，此处表示感到愉快，不含比较意义。故选</a:t>
            </a:r>
            <a:r>
              <a:rPr lang="en-US" altLang="zh-CN" sz="2600" b="1" spc="-100" smtClean="0">
                <a:solidFill>
                  <a:srgbClr val="FF0000"/>
                </a:solidFill>
                <a:cs typeface="Times New Roman"/>
              </a:rPr>
              <a:t>B</a:t>
            </a:r>
            <a:r>
              <a:rPr lang="zh-CN" altLang="zh-CN" sz="26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7" name="箭头右.eps" descr="id:2147487971;FounderCES"/>
          <p:cNvPicPr/>
          <p:nvPr/>
        </p:nvPicPr>
        <p:blipFill>
          <a:blip r:embed="rId2"/>
          <a:stretch>
            <a:fillRect/>
          </a:stretch>
        </p:blipFill>
        <p:spPr>
          <a:xfrm rot="909317">
            <a:off x="3742383" y="5133246"/>
            <a:ext cx="385166" cy="30400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150990" y="5070932"/>
            <a:ext cx="7416824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40000"/>
              </a:lnSpc>
              <a:spcAft>
                <a:spcPts val="0"/>
              </a:spcAft>
            </a:pPr>
            <a:r>
              <a:rPr lang="zh-CN" altLang="en-US" sz="2600" smtClean="0">
                <a:solidFill>
                  <a:srgbClr val="00B0F0"/>
                </a:solidFill>
                <a:ea typeface="楷体"/>
                <a:cs typeface="Times New Roman"/>
              </a:rPr>
              <a:t>其他系动词有</a:t>
            </a:r>
            <a:r>
              <a:rPr lang="zh-CN" altLang="en-US" sz="2600" smtClean="0">
                <a:solidFill>
                  <a:srgbClr val="00B0F0"/>
                </a:solidFill>
                <a:latin typeface="+mn-ea"/>
                <a:ea typeface="+mn-ea"/>
                <a:cs typeface="Times New Roman"/>
              </a:rPr>
              <a:t>：</a:t>
            </a:r>
            <a:r>
              <a:rPr lang="en-US" altLang="zh-CN" sz="2600" smtClean="0">
                <a:solidFill>
                  <a:srgbClr val="00B0F0"/>
                </a:solidFill>
                <a:cs typeface="Times New Roman"/>
              </a:rPr>
              <a:t>get</a:t>
            </a:r>
            <a:r>
              <a:rPr lang="zh-CN" altLang="zh-CN" sz="2600">
                <a:solidFill>
                  <a:srgbClr val="00B0F0"/>
                </a:solidFill>
              </a:rPr>
              <a:t>、</a:t>
            </a:r>
            <a:r>
              <a:rPr lang="en-US" altLang="zh-CN" sz="2600" smtClean="0">
                <a:solidFill>
                  <a:srgbClr val="00B0F0"/>
                </a:solidFill>
                <a:cs typeface="Times New Roman"/>
              </a:rPr>
              <a:t>become</a:t>
            </a:r>
            <a:r>
              <a:rPr lang="zh-CN" altLang="zh-CN" sz="2600">
                <a:solidFill>
                  <a:srgbClr val="00B0F0"/>
                </a:solidFill>
              </a:rPr>
              <a:t> 、 </a:t>
            </a:r>
            <a:r>
              <a:rPr lang="en-US" altLang="zh-CN" sz="2600" smtClean="0">
                <a:solidFill>
                  <a:srgbClr val="00B0F0"/>
                </a:solidFill>
                <a:cs typeface="Times New Roman"/>
              </a:rPr>
              <a:t>taste</a:t>
            </a:r>
            <a:r>
              <a:rPr lang="zh-CN" altLang="zh-CN" sz="2600">
                <a:solidFill>
                  <a:srgbClr val="00B0F0"/>
                </a:solidFill>
              </a:rPr>
              <a:t> 、 </a:t>
            </a:r>
            <a:r>
              <a:rPr lang="en-US" altLang="zh-CN" sz="2600" smtClean="0">
                <a:solidFill>
                  <a:srgbClr val="00B0F0"/>
                </a:solidFill>
                <a:cs typeface="Times New Roman"/>
              </a:rPr>
              <a:t>smell </a:t>
            </a:r>
            <a:r>
              <a:rPr lang="zh-CN" altLang="en-US" sz="2600" smtClean="0">
                <a:solidFill>
                  <a:srgbClr val="00B0F0"/>
                </a:solidFill>
                <a:cs typeface="Times New Roman"/>
              </a:rPr>
              <a:t>等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1837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4566" y="679930"/>
            <a:ext cx="11485848" cy="1832938"/>
          </a:xfrm>
        </p:spPr>
        <p:txBody>
          <a:bodyPr/>
          <a:lstStyle/>
          <a:p>
            <a:pPr indent="719138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I passed him, I found that I was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focused on competing that I missed my turning. I had to turn around and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rest of my ride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383800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770755" algn="l"/>
                <a:tab pos="9451340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	B. too           C. very	D. such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366132"/>
            <a:ext cx="461986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 smtClean="0">
                <a:latin typeface="Times New Roman"/>
                <a:ea typeface="宋体"/>
              </a:rPr>
              <a:t>A</a:t>
            </a:r>
            <a:endParaRPr lang="zh-CN" altLang="en-US" sz="300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027575"/>
            <a:ext cx="11485848" cy="36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考查固定用法。句意：我超过他之后，我发现我是如此专注于比赛以至于我错过了转弯。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so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如此（</a:t>
            </a:r>
            <a:r>
              <a:rPr lang="zh-CN" altLang="zh-CN" sz="3000" b="1" smtClean="0">
                <a:solidFill>
                  <a:srgbClr val="FF0000"/>
                </a:solidFill>
                <a:ea typeface="楷体"/>
                <a:cs typeface="Times New Roman"/>
              </a:rPr>
              <a:t>修饰形容词或副词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）；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too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太；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very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非常；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such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如此（</a:t>
            </a:r>
            <a:r>
              <a:rPr lang="zh-CN" altLang="zh-CN" sz="3000" b="1" smtClean="0">
                <a:solidFill>
                  <a:srgbClr val="FF0000"/>
                </a:solidFill>
                <a:ea typeface="楷体"/>
                <a:cs typeface="Times New Roman"/>
              </a:rPr>
              <a:t>修饰名词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）。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so/such... that... </a:t>
            </a:r>
            <a:r>
              <a:rPr lang="zh-CN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意为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j-ea"/>
                <a:ea typeface="+mj-ea"/>
                <a:cs typeface="Times New Roman"/>
              </a:rPr>
              <a:t>“</a:t>
            </a:r>
            <a:r>
              <a:rPr lang="zh-CN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如</a:t>
            </a:r>
            <a:endParaRPr lang="en-US" altLang="zh-CN" sz="3000" b="1" u="wavy" smtClean="0">
              <a:solidFill>
                <a:srgbClr val="FF0000"/>
              </a:solidFill>
              <a:uFill>
                <a:solidFill>
                  <a:srgbClr val="00B0F0"/>
                </a:solidFill>
              </a:uFill>
              <a:cs typeface="Times New Roman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sz="3000" b="1" u="wavy">
              <a:solidFill>
                <a:srgbClr val="FF0000"/>
              </a:solidFill>
              <a:uFill>
                <a:solidFill>
                  <a:srgbClr val="00B0F0"/>
                </a:solidFill>
              </a:uFill>
              <a:cs typeface="Times New Roman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此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/>
                <a:cs typeface="Times New Roman"/>
              </a:rPr>
              <a:t>……</a:t>
            </a:r>
            <a:r>
              <a:rPr lang="zh-CN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以至于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/>
                <a:cs typeface="Times New Roman"/>
              </a:rPr>
              <a:t>……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j-ea"/>
                <a:ea typeface="+mj-ea"/>
                <a:cs typeface="Times New Roman"/>
              </a:rPr>
              <a:t>”</a:t>
            </a:r>
            <a:r>
              <a:rPr lang="zh-CN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，空格后的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“focused”</a:t>
            </a:r>
            <a:r>
              <a:rPr lang="zh-CN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是形容词，因此用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so</a:t>
            </a:r>
            <a:r>
              <a:rPr lang="zh-CN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。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故选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A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7" name="箭头右.eps" descr="id:2147487971;FounderCES"/>
          <p:cNvPicPr/>
          <p:nvPr/>
        </p:nvPicPr>
        <p:blipFill>
          <a:blip r:embed="rId2"/>
          <a:stretch>
            <a:fillRect/>
          </a:stretch>
        </p:blipFill>
        <p:spPr>
          <a:xfrm rot="909317">
            <a:off x="7902955" y="4882016"/>
            <a:ext cx="573217" cy="45242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549603" y="4898702"/>
            <a:ext cx="324036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ea typeface="楷体"/>
                <a:cs typeface="Times New Roman"/>
              </a:rPr>
              <a:t>such</a:t>
            </a:r>
            <a:r>
              <a:rPr lang="zh-CN" altLang="en-US" sz="3000">
                <a:solidFill>
                  <a:srgbClr val="00B0F0"/>
                </a:solidFill>
                <a:latin typeface="+mj-ea"/>
                <a:ea typeface="+mj-ea"/>
                <a:cs typeface="Times New Roman"/>
              </a:rPr>
              <a:t>＋</a:t>
            </a:r>
            <a:r>
              <a:rPr lang="zh-CN" altLang="en-US" sz="3000" smtClean="0">
                <a:solidFill>
                  <a:srgbClr val="00B0F0"/>
                </a:solidFill>
                <a:ea typeface="楷体"/>
                <a:cs typeface="Times New Roman"/>
              </a:rPr>
              <a:t>名词＋</a:t>
            </a:r>
            <a:r>
              <a:rPr lang="en-US" altLang="zh-CN" sz="3000" smtClean="0">
                <a:solidFill>
                  <a:srgbClr val="00B0F0"/>
                </a:solidFill>
                <a:ea typeface="楷体"/>
                <a:cs typeface="Times New Roman"/>
              </a:rPr>
              <a:t>that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89060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4566" y="697182"/>
            <a:ext cx="11485848" cy="1832938"/>
          </a:xfrm>
        </p:spPr>
        <p:txBody>
          <a:bodyPr/>
          <a:lstStyle/>
          <a:p>
            <a:pPr indent="719138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I passed him, I found that I was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focused on competing that I missed my turning. I had to turn around and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rest of my ride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439807"/>
            <a:ext cx="11485848" cy="66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43138" algn="l"/>
                <a:tab pos="4486275" algn="l"/>
                <a:tab pos="6815138" algn="l"/>
                <a:tab pos="7177088" algn="l"/>
                <a:tab pos="9450388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finished	B. to finish	    C. finish	D. finishing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5134" y="2420888"/>
            <a:ext cx="461986" cy="6672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000" smtClean="0">
                <a:latin typeface="Times New Roman"/>
                <a:ea typeface="宋体"/>
              </a:rPr>
              <a:t>C</a:t>
            </a:r>
            <a:endParaRPr lang="zh-CN" altLang="en-US" sz="300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3061443"/>
            <a:ext cx="11485848" cy="3247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考查时态辨析。句意：我不得不掉头，骑完我剩下的路。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finished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完成（</a:t>
            </a:r>
            <a:r>
              <a:rPr lang="zh-CN" altLang="zh-CN" sz="3000" b="1" smtClean="0">
                <a:solidFill>
                  <a:srgbClr val="FF0000"/>
                </a:solidFill>
                <a:ea typeface="楷体"/>
                <a:cs typeface="Times New Roman"/>
              </a:rPr>
              <a:t>过去式或过去分词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）；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to finish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完成（</a:t>
            </a:r>
            <a:r>
              <a:rPr lang="zh-CN" altLang="zh-CN" sz="3000" b="1" smtClean="0">
                <a:solidFill>
                  <a:srgbClr val="FF0000"/>
                </a:solidFill>
                <a:ea typeface="楷体"/>
                <a:cs typeface="Times New Roman"/>
              </a:rPr>
              <a:t>动词不定式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）；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finish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完成（</a:t>
            </a:r>
            <a:r>
              <a:rPr lang="zh-CN" altLang="zh-CN" sz="3000" b="1" smtClean="0">
                <a:solidFill>
                  <a:srgbClr val="FF0000"/>
                </a:solidFill>
                <a:ea typeface="楷体"/>
                <a:cs typeface="Times New Roman"/>
              </a:rPr>
              <a:t>动词原形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）；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f</a:t>
            </a:r>
            <a:r>
              <a:rPr lang="en-US" altLang="zh-CN" sz="3000" b="1" spc="-100" smtClean="0">
                <a:solidFill>
                  <a:srgbClr val="FF0000"/>
                </a:solidFill>
                <a:cs typeface="Times New Roman"/>
              </a:rPr>
              <a:t>inishing</a:t>
            </a:r>
            <a:r>
              <a:rPr lang="zh-CN" altLang="zh-CN" sz="3000" b="1" spc="-100" smtClean="0">
                <a:solidFill>
                  <a:srgbClr val="FF0000"/>
                </a:solidFill>
                <a:cs typeface="Times New Roman"/>
              </a:rPr>
              <a:t>完成（</a:t>
            </a:r>
            <a:r>
              <a:rPr lang="zh-CN" altLang="zh-CN" sz="3000" b="1" spc="-100" smtClean="0">
                <a:solidFill>
                  <a:srgbClr val="FF0000"/>
                </a:solidFill>
                <a:ea typeface="楷体"/>
                <a:cs typeface="Times New Roman"/>
              </a:rPr>
              <a:t>动名词或现在分词</a:t>
            </a:r>
            <a:r>
              <a:rPr lang="zh-CN" altLang="zh-CN" sz="3000" b="1" spc="-100" smtClean="0">
                <a:solidFill>
                  <a:srgbClr val="FF0000"/>
                </a:solidFill>
                <a:cs typeface="Times New Roman"/>
              </a:rPr>
              <a:t>）。</a:t>
            </a:r>
            <a:r>
              <a:rPr lang="en-US" altLang="zh-CN" sz="3000" b="1" spc="-100" smtClean="0">
                <a:solidFill>
                  <a:srgbClr val="FF0000"/>
                </a:solidFill>
                <a:cs typeface="Times New Roman"/>
              </a:rPr>
              <a:t>and</a:t>
            </a:r>
            <a:r>
              <a:rPr lang="zh-CN" altLang="zh-CN" sz="3000" b="1" spc="-100" smtClean="0">
                <a:solidFill>
                  <a:srgbClr val="FF0000"/>
                </a:solidFill>
                <a:cs typeface="Times New Roman"/>
              </a:rPr>
              <a:t>连接两个并列成分，根据</a:t>
            </a:r>
            <a:r>
              <a:rPr lang="en-US" altLang="zh-CN" sz="3000" b="1" spc="-100" smtClean="0">
                <a:solidFill>
                  <a:srgbClr val="FF0000"/>
                </a:solidFill>
                <a:cs typeface="Times New Roman"/>
              </a:rPr>
              <a:t>“turn around”</a:t>
            </a:r>
            <a:r>
              <a:rPr lang="zh-CN" altLang="zh-CN" sz="3000" b="1" spc="-100" smtClean="0">
                <a:solidFill>
                  <a:srgbClr val="FF0000"/>
                </a:solidFill>
                <a:cs typeface="Times New Roman"/>
              </a:rPr>
              <a:t>可知，空格处用原形。故选</a:t>
            </a:r>
            <a:r>
              <a:rPr lang="en-US" altLang="zh-CN" sz="3000" b="1" spc="-100" smtClean="0">
                <a:solidFill>
                  <a:srgbClr val="FF0000"/>
                </a:solidFill>
                <a:cs typeface="Times New Roman"/>
              </a:rPr>
              <a:t>C</a:t>
            </a:r>
            <a:r>
              <a:rPr lang="zh-CN" altLang="zh-CN" sz="3000" b="1" spc="-10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000" spc="-1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4161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4566" y="697182"/>
            <a:ext cx="11485848" cy="2277034"/>
          </a:xfrm>
        </p:spPr>
        <p:txBody>
          <a:bodyPr/>
          <a:lstStyle/>
          <a:p>
            <a:pPr indent="534988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happen in our life when we focus on competing with others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always like to show we are more successful in our work or study. However, we keep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them and miss our own roads or dreams. We must make sure we can remember our dreams and make them come true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28529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17988" algn="l"/>
                <a:tab pos="9450388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 run	B. running                  C. ran	  D. run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5386" y="2874398"/>
            <a:ext cx="42351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mtClean="0">
                <a:latin typeface="Times New Roman"/>
                <a:ea typeface="宋体"/>
              </a:rPr>
              <a:t>B</a:t>
            </a:r>
            <a:endParaRPr lang="zh-CN" altLang="en-US"/>
          </a:p>
        </p:txBody>
      </p:sp>
      <p:sp>
        <p:nvSpPr>
          <p:cNvPr id="11" name="内容占位符 8"/>
          <p:cNvSpPr txBox="1">
            <a:spLocks/>
          </p:cNvSpPr>
          <p:nvPr/>
        </p:nvSpPr>
        <p:spPr bwMode="auto">
          <a:xfrm>
            <a:off x="360854" y="3429000"/>
            <a:ext cx="11485848" cy="23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考查固定搭配。句意：然而，我们继续去追赶他们，于是错过了我们自己的道路或梦想。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to run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奔跑（</a:t>
            </a:r>
            <a:r>
              <a:rPr lang="zh-CN" altLang="zh-CN" sz="2800" b="1" smtClean="0">
                <a:solidFill>
                  <a:srgbClr val="FF0000"/>
                </a:solidFill>
                <a:ea typeface="楷体"/>
                <a:cs typeface="Times New Roman"/>
              </a:rPr>
              <a:t>动词不定式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）；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running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奔跑（</a:t>
            </a:r>
            <a:r>
              <a:rPr lang="zh-CN" altLang="zh-CN" sz="2800" b="1" smtClean="0">
                <a:solidFill>
                  <a:srgbClr val="FF0000"/>
                </a:solidFill>
                <a:ea typeface="楷体"/>
                <a:cs typeface="Times New Roman"/>
              </a:rPr>
              <a:t>动名词或现在分词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）；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ran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奔</a:t>
            </a:r>
            <a:r>
              <a:rPr lang="zh-CN" altLang="zh-CN" sz="2800" b="1" spc="-100" smtClean="0">
                <a:solidFill>
                  <a:srgbClr val="FF0000"/>
                </a:solidFill>
                <a:cs typeface="Times New Roman"/>
              </a:rPr>
              <a:t>跑（</a:t>
            </a:r>
            <a:r>
              <a:rPr lang="zh-CN" altLang="zh-CN" sz="2800" b="1" spc="-100" smtClean="0">
                <a:solidFill>
                  <a:srgbClr val="FF0000"/>
                </a:solidFill>
                <a:ea typeface="楷体"/>
                <a:cs typeface="Times New Roman"/>
              </a:rPr>
              <a:t>过去式</a:t>
            </a:r>
            <a:r>
              <a:rPr lang="zh-CN" altLang="zh-CN" sz="2800" b="1" spc="-100" smtClean="0">
                <a:solidFill>
                  <a:srgbClr val="FF0000"/>
                </a:solidFill>
                <a:cs typeface="Times New Roman"/>
              </a:rPr>
              <a:t>）；</a:t>
            </a:r>
            <a:r>
              <a:rPr lang="en-US" altLang="zh-CN" sz="2800" b="1" spc="-100" smtClean="0">
                <a:solidFill>
                  <a:srgbClr val="FF0000"/>
                </a:solidFill>
                <a:cs typeface="Times New Roman"/>
              </a:rPr>
              <a:t>run</a:t>
            </a:r>
            <a:r>
              <a:rPr lang="zh-CN" altLang="zh-CN" sz="2800" b="1" spc="-100" smtClean="0">
                <a:solidFill>
                  <a:srgbClr val="FF0000"/>
                </a:solidFill>
                <a:cs typeface="Times New Roman"/>
              </a:rPr>
              <a:t>奔跑（</a:t>
            </a:r>
            <a:r>
              <a:rPr lang="zh-CN" altLang="zh-CN" sz="2800" b="1" spc="-100" smtClean="0">
                <a:solidFill>
                  <a:srgbClr val="FF0000"/>
                </a:solidFill>
                <a:ea typeface="楷体"/>
                <a:cs typeface="Times New Roman"/>
              </a:rPr>
              <a:t>动词原形</a:t>
            </a:r>
            <a:r>
              <a:rPr lang="zh-CN" altLang="zh-CN" sz="2800" b="1" spc="-100" smtClean="0">
                <a:solidFill>
                  <a:srgbClr val="FF0000"/>
                </a:solidFill>
                <a:cs typeface="Times New Roman"/>
              </a:rPr>
              <a:t>）。</a:t>
            </a:r>
            <a:r>
              <a:rPr lang="en-US" altLang="zh-CN" sz="28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keep doing sth</a:t>
            </a:r>
            <a:r>
              <a:rPr lang="zh-CN" altLang="zh-CN" sz="28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意为</a:t>
            </a:r>
            <a:r>
              <a:rPr lang="en-US" altLang="zh-CN" sz="2800" b="1" smtClean="0">
                <a:solidFill>
                  <a:srgbClr val="00B0F0"/>
                </a:solidFill>
                <a:ea typeface="楷体"/>
                <a:cs typeface="Times New Roman"/>
              </a:rPr>
              <a:t>  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/>
              </a:rPr>
              <a:t>“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继续做某事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，此处用动名词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running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。故选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B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12" name="箭头右.eps" descr="id:2147487971;FounderCES"/>
          <p:cNvPicPr/>
          <p:nvPr/>
        </p:nvPicPr>
        <p:blipFill>
          <a:blip r:embed="rId2"/>
          <a:stretch>
            <a:fillRect/>
          </a:stretch>
        </p:blipFill>
        <p:spPr>
          <a:xfrm rot="5642227">
            <a:off x="10882846" y="5221043"/>
            <a:ext cx="502070" cy="380138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080337" y="5645099"/>
            <a:ext cx="7776864" cy="59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  <a:spcAft>
                <a:spcPts val="0"/>
              </a:spcAft>
            </a:pPr>
            <a:r>
              <a:rPr lang="zh-CN" altLang="zh-CN">
                <a:solidFill>
                  <a:srgbClr val="00B0F0"/>
                </a:solidFill>
                <a:ea typeface="楷体"/>
                <a:cs typeface="Times New Roman"/>
              </a:rPr>
              <a:t>反义短语为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stop</a:t>
            </a:r>
            <a:r>
              <a:rPr lang="en-US" altLang="zh-CN">
                <a:solidFill>
                  <a:srgbClr val="00B0F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doing</a:t>
            </a:r>
            <a:r>
              <a:rPr lang="en-US" altLang="zh-CN">
                <a:solidFill>
                  <a:srgbClr val="00B0F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sth,</a:t>
            </a:r>
            <a:r>
              <a:rPr lang="zh-CN" altLang="zh-CN">
                <a:solidFill>
                  <a:srgbClr val="00B0F0"/>
                </a:solidFill>
                <a:ea typeface="楷体"/>
                <a:cs typeface="Times New Roman"/>
              </a:rPr>
              <a:t>意为</a:t>
            </a:r>
            <a:r>
              <a:rPr lang="en-US" altLang="zh-CN">
                <a:solidFill>
                  <a:srgbClr val="00B0F0"/>
                </a:solidFill>
                <a:latin typeface="+mj-ea"/>
                <a:ea typeface="+mj-ea"/>
                <a:cs typeface="Times New Roman"/>
              </a:rPr>
              <a:t>“</a:t>
            </a:r>
            <a:r>
              <a:rPr lang="zh-CN" altLang="zh-CN">
                <a:solidFill>
                  <a:srgbClr val="00B0F0"/>
                </a:solidFill>
                <a:ea typeface="楷体"/>
                <a:cs typeface="Times New Roman"/>
              </a:rPr>
              <a:t>停止做某事</a:t>
            </a:r>
            <a:r>
              <a:rPr lang="en-US" altLang="zh-CN">
                <a:solidFill>
                  <a:srgbClr val="00B0F0"/>
                </a:solidFill>
                <a:latin typeface="+mj-ea"/>
                <a:ea typeface="+mj-ea"/>
                <a:cs typeface="Times New Roman"/>
              </a:rPr>
              <a:t>”</a:t>
            </a:r>
            <a:r>
              <a:rPr lang="zh-CN" altLang="zh-CN">
                <a:solidFill>
                  <a:srgbClr val="00B0F0"/>
                </a:solidFill>
                <a:ea typeface="楷体"/>
                <a:cs typeface="Times New Roman"/>
              </a:rPr>
              <a:t>。</a:t>
            </a:r>
            <a:endParaRPr lang="zh-CN" altLang="zh-CN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37020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21030"/>
          </a:xfrm>
        </p:spPr>
        <p:txBody>
          <a:bodyPr/>
          <a:lstStyle/>
          <a:p>
            <a:pPr indent="534988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will always be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front of us in our life. They may have a better job, a nicer car, more money and so on. We should keep our own dream and wish others well. Then our life will be full of success.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lose our primary dream and keep it on. Then we can walk farther and farther in our life journey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835126"/>
            <a:ext cx="11485848" cy="586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43138" algn="l"/>
                <a:tab pos="4391025" algn="l"/>
                <a:tab pos="6546850" algn="l"/>
                <a:tab pos="9450388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everyone	B. no one	   C. anyone	D. someone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2946867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600" smtClean="0">
                <a:latin typeface="Times New Roman"/>
                <a:ea typeface="宋体"/>
              </a:rPr>
              <a:t>D</a:t>
            </a:r>
            <a:endParaRPr lang="zh-CN" altLang="en-US" sz="2600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3429000"/>
            <a:ext cx="11485848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cs typeface="Times New Roman"/>
              </a:rPr>
              <a:t>考查代词辨析。句意：在我们的生活中，总会</a:t>
            </a:r>
            <a:r>
              <a:rPr lang="zh-CN" altLang="zh-CN" sz="2600" b="1" spc="-100" smtClean="0">
                <a:solidFill>
                  <a:srgbClr val="FF0000"/>
                </a:solidFill>
                <a:cs typeface="Times New Roman"/>
              </a:rPr>
              <a:t>有人在我们前面。</a:t>
            </a:r>
            <a:r>
              <a:rPr lang="en-US" altLang="zh-CN" sz="2600" b="1" spc="-100" smtClean="0">
                <a:solidFill>
                  <a:srgbClr val="FF0000"/>
                </a:solidFill>
                <a:cs typeface="Times New Roman"/>
              </a:rPr>
              <a:t>everyone</a:t>
            </a:r>
            <a:r>
              <a:rPr lang="zh-CN" altLang="zh-CN" sz="2600" b="1" spc="-100" smtClean="0">
                <a:solidFill>
                  <a:srgbClr val="FF0000"/>
                </a:solidFill>
                <a:cs typeface="Times New Roman"/>
              </a:rPr>
              <a:t>每个人；</a:t>
            </a:r>
            <a:r>
              <a:rPr lang="en-US" altLang="zh-CN" sz="2600" b="1" spc="-100" smtClean="0">
                <a:solidFill>
                  <a:srgbClr val="FF0000"/>
                </a:solidFill>
                <a:cs typeface="Times New Roman"/>
              </a:rPr>
              <a:t>no one</a:t>
            </a:r>
            <a:r>
              <a:rPr lang="zh-CN" altLang="zh-CN" sz="2600" b="1" spc="-100" smtClean="0">
                <a:solidFill>
                  <a:srgbClr val="FF0000"/>
                </a:solidFill>
                <a:cs typeface="Times New Roman"/>
              </a:rPr>
              <a:t>没有人；</a:t>
            </a:r>
            <a:r>
              <a:rPr lang="en-US" altLang="zh-CN" sz="2600" b="1" spc="-100" smtClean="0">
                <a:solidFill>
                  <a:srgbClr val="FF0000"/>
                </a:solidFill>
                <a:cs typeface="Times New Roman"/>
              </a:rPr>
              <a:t>anyone</a:t>
            </a:r>
            <a:r>
              <a:rPr lang="zh-CN" altLang="zh-CN" sz="2600" b="1" spc="-100" smtClean="0">
                <a:solidFill>
                  <a:srgbClr val="FF0000"/>
                </a:solidFill>
                <a:cs typeface="Times New Roman"/>
              </a:rPr>
              <a:t>任何人；</a:t>
            </a:r>
            <a:r>
              <a:rPr lang="en-US" altLang="zh-CN" sz="26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someone</a:t>
            </a:r>
            <a:r>
              <a:rPr lang="zh-CN" altLang="zh-CN" sz="26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某人。</a:t>
            </a:r>
            <a:r>
              <a:rPr lang="zh-CN" altLang="zh-CN" sz="2600" b="1" spc="-100" smtClean="0">
                <a:solidFill>
                  <a:srgbClr val="FF0000"/>
                </a:solidFill>
                <a:cs typeface="Times New Roman"/>
              </a:rPr>
              <a:t>根据下文</a:t>
            </a:r>
            <a:r>
              <a:rPr lang="en-US" altLang="zh-CN" sz="2600" b="1" spc="-100" smtClean="0">
                <a:solidFill>
                  <a:srgbClr val="FF0000"/>
                </a:solidFill>
                <a:cs typeface="Times New Roman"/>
              </a:rPr>
              <a:t> “They </a:t>
            </a:r>
            <a:r>
              <a:rPr lang="en-US" altLang="zh-CN" sz="2600" b="1" spc="-100">
                <a:solidFill>
                  <a:srgbClr val="FF0000"/>
                </a:solidFill>
                <a:cs typeface="Times New Roman"/>
              </a:rPr>
              <a:t>may have </a:t>
            </a:r>
            <a:endParaRPr lang="en-US" altLang="zh-CN" sz="2600" b="1" spc="-100" smtClean="0">
              <a:solidFill>
                <a:srgbClr val="FF0000"/>
              </a:solidFill>
              <a:cs typeface="Times New Roman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endParaRPr lang="en-US" altLang="zh-CN" sz="2600" b="1" spc="-100">
              <a:solidFill>
                <a:srgbClr val="FF0000"/>
              </a:solidFill>
              <a:cs typeface="Times New Roman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pc="-100" smtClean="0">
                <a:solidFill>
                  <a:srgbClr val="FF0000"/>
                </a:solidFill>
                <a:cs typeface="Times New Roman"/>
              </a:rPr>
              <a:t>a better</a:t>
            </a:r>
            <a:r>
              <a:rPr lang="en-US" altLang="zh-CN" sz="2600" b="1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altLang="zh-CN" sz="2600" b="1" smtClean="0">
                <a:solidFill>
                  <a:srgbClr val="FF0000"/>
                </a:solidFill>
                <a:cs typeface="Times New Roman"/>
              </a:rPr>
              <a:t>job, a nicer car, more money and so on.”</a:t>
            </a:r>
            <a:r>
              <a:rPr lang="zh-CN" altLang="zh-CN" sz="2600" b="1" smtClean="0">
                <a:solidFill>
                  <a:srgbClr val="FF0000"/>
                </a:solidFill>
                <a:cs typeface="Times New Roman"/>
              </a:rPr>
              <a:t>可知，我们前面总会有人。故选</a:t>
            </a:r>
            <a:r>
              <a:rPr lang="en-US" altLang="zh-CN" sz="2600" b="1" smtClean="0">
                <a:solidFill>
                  <a:srgbClr val="FF0000"/>
                </a:solidFill>
                <a:cs typeface="Times New Roman"/>
              </a:rPr>
              <a:t>D</a:t>
            </a:r>
            <a:r>
              <a:rPr lang="zh-CN" altLang="zh-CN" sz="26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7" name="箭头右.eps" descr="id:2147487971;FounderCES"/>
          <p:cNvPicPr/>
          <p:nvPr/>
        </p:nvPicPr>
        <p:blipFill>
          <a:blip r:embed="rId2"/>
          <a:stretch>
            <a:fillRect/>
          </a:stretch>
        </p:blipFill>
        <p:spPr>
          <a:xfrm rot="1170165">
            <a:off x="7180264" y="4628235"/>
            <a:ext cx="452483" cy="35713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679382" y="4744016"/>
            <a:ext cx="244827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zh-CN" altLang="en-US" sz="2600" smtClean="0">
                <a:solidFill>
                  <a:srgbClr val="00B0F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用于肯定句中</a:t>
            </a:r>
            <a:endParaRPr lang="zh-CN" altLang="zh-CN" sz="2600">
              <a:solidFill>
                <a:srgbClr val="000000"/>
              </a:solidFill>
              <a:latin typeface="楷体" pitchFamily="49" charset="-122"/>
              <a:ea typeface="楷体" pitchFamily="49" charset="-122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19701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37187"/>
          </a:xfrm>
        </p:spPr>
        <p:txBody>
          <a:bodyPr/>
          <a:lstStyle/>
          <a:p>
            <a:pPr indent="534988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will always be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front of us in our life. They may have a better job, a nicer car, more money and so on. We should keep our own dream and wish others well. Then our life will be full of success.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lose our primary dream and keep it on. Then we can walk farther and farther in our life journey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484438" algn="l"/>
                <a:tab pos="4486275" algn="l"/>
                <a:tab pos="6910388" algn="l"/>
                <a:tab pos="9450388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	B. Not	  C. Don’t	 D. Doesn’t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1456" y="3518260"/>
            <a:ext cx="444352" cy="628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mtClean="0">
                <a:latin typeface="Times New Roman"/>
                <a:ea typeface="宋体"/>
              </a:rPr>
              <a:t>C</a:t>
            </a:r>
            <a:endParaRPr lang="zh-CN" altLang="en-US"/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0854" y="4095656"/>
            <a:ext cx="11485848" cy="243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考查祈使句。句意：不要丢失我们最初的梦想，并且要坚持下去。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No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不；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Not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没有；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Don’t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不要；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Doesn’t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不要。分析句子可知，此句是一个祈使句。根据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“keep it on”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可知，此处表示</a:t>
            </a:r>
            <a:r>
              <a:rPr lang="en-US" altLang="zh-CN" sz="2800" b="1" smtClean="0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不要丢失我们最初的梦想</a:t>
            </a:r>
            <a:r>
              <a:rPr lang="en-US" altLang="zh-CN" sz="2800" b="1" smtClean="0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，否定祈使句是在句首加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don’t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。故选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C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92983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7976"/>
            <a:ext cx="11567000" cy="4499256"/>
          </a:xfrm>
          <a:prstGeom prst="rect">
            <a:avLst/>
          </a:prstGeom>
        </p:spPr>
      </p:pic>
      <p:pic>
        <p:nvPicPr>
          <p:cNvPr id="10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318669"/>
            <a:ext cx="1224136" cy="378439"/>
          </a:xfrm>
          <a:prstGeom prst="rect">
            <a:avLst/>
          </a:prstGeom>
        </p:spPr>
      </p:pic>
      <p:pic>
        <p:nvPicPr>
          <p:cNvPr id="11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8522" y="4096450"/>
            <a:ext cx="1250325" cy="38653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33" y="944294"/>
            <a:ext cx="2850254" cy="55399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58650"/>
            <a:ext cx="11485848" cy="16547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We must make sure we can remember our dreams and make them come true. 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9998" y="3042826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ea typeface="楷体"/>
                <a:cs typeface="Times New Roman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我们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必须确保我们能铭记梦想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并且使之成真。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76290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             make sure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后是省略了引导词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that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的宾语从句。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and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连接前后两个动词。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96384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593" y="718194"/>
            <a:ext cx="11503627" cy="1348383"/>
          </a:xfrm>
          <a:prstGeom prst="rect">
            <a:avLst/>
          </a:prstGeom>
        </p:spPr>
      </p:pic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60854" y="5275123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江苏无锡江阴澄要片期中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119243"/>
            <a:ext cx="3024336" cy="790377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406574" y="2060848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ea typeface="楷体"/>
                <a:cs typeface="Times New Roman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本文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讲述了作者在别人不知道的情况下与其进行了一场骑车比赛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结果作者赢了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却错过了拐弯。作者意识到我们要坚持自己的梦想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不要为了攀比而失去我们的初衷。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02087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83572"/>
            <a:ext cx="11485848" cy="2022157"/>
          </a:xfrm>
        </p:spPr>
        <p:txBody>
          <a:bodyPr/>
          <a:lstStyle/>
          <a:p>
            <a:pPr indent="71913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riding when I found a person about a quarter of a kilometer in front of me. He was riding 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faster than me so I decided 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with him. I had about a kilometer to go before my turning</a:t>
            </a:r>
            <a:r>
              <a:rPr lang="en-US" altLang="zh-CN" sz="3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708920"/>
            <a:ext cx="11485848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3856038" algn="l"/>
                <a:tab pos="9450388" algn="l"/>
              </a:tabLst>
            </a:pPr>
            <a:r>
              <a:rPr lang="zh-CN" altLang="zh-CN" sz="3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3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little	   B. few              C. a little	  D. a few</a:t>
            </a:r>
            <a:endParaRPr lang="zh-CN" altLang="zh-CN" sz="3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8517" y="2719710"/>
            <a:ext cx="481222" cy="7055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100">
                <a:latin typeface="Times New Roman"/>
                <a:ea typeface="宋体"/>
              </a:rPr>
              <a:t>C</a:t>
            </a:r>
            <a:endParaRPr lang="zh-CN" altLang="en-US" sz="310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396469"/>
            <a:ext cx="11485848" cy="276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1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100" b="1" smtClean="0">
                <a:solidFill>
                  <a:srgbClr val="FF0000"/>
                </a:solidFill>
                <a:cs typeface="Times New Roman"/>
              </a:rPr>
              <a:t>考查形容词辨析。句意：他比我骑得稍微快一点，因此我决定赶上他。</a:t>
            </a: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little</a:t>
            </a:r>
            <a:r>
              <a:rPr lang="zh-CN" altLang="zh-CN" sz="3100" b="1" smtClean="0">
                <a:solidFill>
                  <a:srgbClr val="FF0000"/>
                </a:solidFill>
                <a:cs typeface="Times New Roman"/>
              </a:rPr>
              <a:t>少量，几乎没有；</a:t>
            </a: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few</a:t>
            </a:r>
            <a:r>
              <a:rPr lang="zh-CN" altLang="zh-CN" sz="3100" b="1" smtClean="0">
                <a:solidFill>
                  <a:srgbClr val="FF0000"/>
                </a:solidFill>
                <a:cs typeface="Times New Roman"/>
              </a:rPr>
              <a:t>很少，几乎没有；</a:t>
            </a: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a little</a:t>
            </a:r>
            <a:r>
              <a:rPr lang="zh-CN" altLang="zh-CN" sz="3100" b="1" smtClean="0">
                <a:solidFill>
                  <a:srgbClr val="FF0000"/>
                </a:solidFill>
                <a:cs typeface="Times New Roman"/>
              </a:rPr>
              <a:t>稍微，一些；</a:t>
            </a: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a few</a:t>
            </a:r>
            <a:r>
              <a:rPr lang="zh-CN" altLang="zh-CN" sz="3100" b="1" smtClean="0">
                <a:solidFill>
                  <a:srgbClr val="FF0000"/>
                </a:solidFill>
                <a:cs typeface="Times New Roman"/>
              </a:rPr>
              <a:t>一些。空格后的</a:t>
            </a: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“faster”</a:t>
            </a:r>
            <a:r>
              <a:rPr lang="zh-CN" altLang="zh-CN" sz="3100" b="1" smtClean="0">
                <a:solidFill>
                  <a:srgbClr val="FF0000"/>
                </a:solidFill>
                <a:cs typeface="Times New Roman"/>
              </a:rPr>
              <a:t>是比较级，结合选项可知，只有</a:t>
            </a: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a little</a:t>
            </a:r>
            <a:r>
              <a:rPr lang="zh-CN" altLang="zh-CN" sz="3100" b="1" smtClean="0">
                <a:solidFill>
                  <a:srgbClr val="FF0000"/>
                </a:solidFill>
                <a:cs typeface="Times New Roman"/>
              </a:rPr>
              <a:t>可以修饰比较级。故选</a:t>
            </a: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C</a:t>
            </a:r>
            <a:r>
              <a:rPr lang="zh-CN" altLang="zh-CN" sz="31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1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9921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875146"/>
            <a:ext cx="11482450" cy="5506182"/>
          </a:xfrm>
          <a:prstGeom prst="rect">
            <a:avLst/>
          </a:prstGeom>
        </p:spPr>
      </p:pic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360854" y="636483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                    few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,</a:t>
            </a:r>
            <a:r>
              <a:rPr lang="en-US" altLang="zh-CN">
                <a:solidFill>
                  <a:srgbClr val="000000"/>
                </a:solidFill>
                <a:ea typeface="黑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ea typeface="黑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few,</a:t>
            </a:r>
            <a:r>
              <a:rPr lang="en-US" altLang="zh-CN">
                <a:solidFill>
                  <a:srgbClr val="000000"/>
                </a:solidFill>
                <a:ea typeface="黑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little,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ea typeface="黑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little</a:t>
            </a:r>
            <a:r>
              <a:rPr lang="zh-CN" altLang="zh-CN">
                <a:solidFill>
                  <a:srgbClr val="000000"/>
                </a:solidFill>
                <a:ea typeface="黑体"/>
                <a:cs typeface="Times New Roman"/>
              </a:rPr>
              <a:t>的区别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few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、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few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、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little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、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little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在用法上的区别主要体现在它们所修饰的名词类型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可数与不可数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、表达的含义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肯定与否定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以及具体的语境使用上。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few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few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用于修饰可数名词复数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其中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few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表示否定概念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即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几乎没有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few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表示肯定概念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即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有一些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。例如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：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9" name="易错警示.eps" descr="id:21474873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905424"/>
            <a:ext cx="2088232" cy="6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630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786246"/>
            <a:ext cx="11482450" cy="5506182"/>
          </a:xfrm>
          <a:prstGeom prst="rect">
            <a:avLst/>
          </a:prstGeom>
        </p:spPr>
      </p:pic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360854" y="557188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He</a:t>
            </a:r>
            <a:r>
              <a:rPr lang="en-US" altLang="zh-CN" smtClean="0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has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few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friends.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他没有几个朋友。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I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have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few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books.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我有几本书。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little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little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则用于修饰不可数名词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其中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little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同样表示否定概念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即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几乎没有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”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little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表示肯定概念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即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有一点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。例如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They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have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little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money.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他们没有什么钱。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I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have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little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milk.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我有一些牛奶。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35298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963941"/>
            <a:ext cx="11482450" cy="3257147"/>
          </a:xfrm>
          <a:prstGeom prst="rect">
            <a:avLst/>
          </a:prstGeom>
        </p:spPr>
      </p:pic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360854" y="953255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此外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few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little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还可以表示数量虽然少但毕竟还有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强调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有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”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few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little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则强调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少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。在使用时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可以根据需要选择合适的词汇来表达具体的数量和语气。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83532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83572"/>
            <a:ext cx="11485848" cy="2022157"/>
          </a:xfrm>
        </p:spPr>
        <p:txBody>
          <a:bodyPr/>
          <a:lstStyle/>
          <a:p>
            <a:pPr indent="71913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riding when I found a person about a quarter of a kilometer in front of me. He was riding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faster than me so I decided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with him. I had about a kilometer to go before my turning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53870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33613" algn="l"/>
                <a:tab pos="6815138" algn="l"/>
                <a:tab pos="9450388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 catch           B. catch	C. catching	D. caught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38" y="2542025"/>
            <a:ext cx="461986" cy="6672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000" smtClean="0">
                <a:latin typeface="Times New Roman"/>
                <a:ea typeface="宋体"/>
              </a:rPr>
              <a:t>A</a:t>
            </a:r>
            <a:endParaRPr lang="zh-CN" altLang="en-US" sz="3000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3133451"/>
            <a:ext cx="11485848" cy="3247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考查动词不定式的用法。句意：他骑得比我稍微快一点，因此我决定赶上他。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to catch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赶上（</a:t>
            </a:r>
            <a:r>
              <a:rPr lang="zh-CN" altLang="zh-CN" sz="3000" b="1" smtClean="0">
                <a:solidFill>
                  <a:srgbClr val="FF0000"/>
                </a:solidFill>
                <a:ea typeface="楷体"/>
                <a:cs typeface="Times New Roman"/>
              </a:rPr>
              <a:t>动词不定式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）；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catch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赶上（</a:t>
            </a:r>
            <a:r>
              <a:rPr lang="zh-CN" altLang="zh-CN" sz="3000" b="1" smtClean="0">
                <a:solidFill>
                  <a:srgbClr val="FF0000"/>
                </a:solidFill>
                <a:ea typeface="楷体"/>
                <a:cs typeface="Times New Roman"/>
              </a:rPr>
              <a:t>动词原形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）；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catching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赶上（</a:t>
            </a:r>
            <a:r>
              <a:rPr lang="zh-CN" altLang="zh-CN" sz="3000" b="1" smtClean="0">
                <a:solidFill>
                  <a:srgbClr val="FF0000"/>
                </a:solidFill>
                <a:ea typeface="楷体"/>
                <a:cs typeface="Times New Roman"/>
              </a:rPr>
              <a:t>动名词或现在分词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）；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caught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赶上（</a:t>
            </a:r>
            <a:r>
              <a:rPr lang="zh-CN" altLang="zh-CN" sz="3000" b="1" smtClean="0">
                <a:solidFill>
                  <a:srgbClr val="FF0000"/>
                </a:solidFill>
                <a:ea typeface="楷体"/>
                <a:cs typeface="Times New Roman"/>
              </a:rPr>
              <a:t>过去式或过去分词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）。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decide to do sth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意为</a:t>
            </a:r>
            <a:r>
              <a:rPr lang="en-US" altLang="zh-CN" sz="3000" b="1" smtClean="0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决定做某事</a:t>
            </a:r>
            <a:r>
              <a:rPr lang="en-US" altLang="zh-CN" sz="3000" b="1" smtClean="0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，空处应用动词不定式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to catch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。故选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A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9320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20242"/>
            <a:ext cx="11485848" cy="3229346"/>
          </a:xfrm>
        </p:spPr>
        <p:txBody>
          <a:bodyPr/>
          <a:lstStyle/>
          <a:p>
            <a:pPr indent="719138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started riding faster and faster, and I was close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him. After a few minutes I was only about 100 meters behind him, so I rode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tried to pass him. Finally, I caught up with him and passed by. I felt so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in fact, he didn’t know we were racing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861048"/>
            <a:ext cx="11485848" cy="663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  <a:tabLst>
                <a:tab pos="4572000" algn="l"/>
                <a:tab pos="5645150" algn="l"/>
                <a:tab pos="9861550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A. at	B. to            C. with            D. from</a:t>
            </a:r>
            <a:endParaRPr lang="zh-CN" altLang="en-US" sz="3200"/>
          </a:p>
        </p:txBody>
      </p:sp>
      <p:sp>
        <p:nvSpPr>
          <p:cNvPr id="5" name="矩形 4"/>
          <p:cNvSpPr/>
          <p:nvPr/>
        </p:nvSpPr>
        <p:spPr>
          <a:xfrm>
            <a:off x="1046020" y="3878300"/>
            <a:ext cx="458780" cy="732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smtClean="0">
                <a:latin typeface="Times New Roman"/>
                <a:ea typeface="宋体"/>
              </a:rPr>
              <a:t>B</a:t>
            </a:r>
            <a:endParaRPr lang="zh-CN" altLang="en-US" sz="320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437112"/>
            <a:ext cx="11485848" cy="2079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2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2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200" b="1" smtClean="0">
                <a:solidFill>
                  <a:srgbClr val="FF0000"/>
                </a:solidFill>
                <a:cs typeface="Times New Roman"/>
              </a:rPr>
              <a:t>考查介词辨析。句意：我开始越骑越快，然后我离他很近。</a:t>
            </a:r>
            <a:r>
              <a:rPr lang="en-US" altLang="zh-CN" sz="3200" b="1" smtClean="0">
                <a:solidFill>
                  <a:srgbClr val="FF0000"/>
                </a:solidFill>
                <a:cs typeface="Times New Roman"/>
              </a:rPr>
              <a:t>at</a:t>
            </a:r>
            <a:r>
              <a:rPr lang="zh-CN" altLang="zh-CN" sz="3200" b="1" smtClean="0">
                <a:solidFill>
                  <a:srgbClr val="FF0000"/>
                </a:solidFill>
                <a:cs typeface="Times New Roman"/>
              </a:rPr>
              <a:t>在；</a:t>
            </a:r>
            <a:r>
              <a:rPr lang="en-US" altLang="zh-CN" sz="3200" b="1" smtClean="0">
                <a:solidFill>
                  <a:srgbClr val="FF0000"/>
                </a:solidFill>
                <a:cs typeface="Times New Roman"/>
              </a:rPr>
              <a:t>to</a:t>
            </a:r>
            <a:r>
              <a:rPr lang="zh-CN" altLang="zh-CN" sz="3200" b="1" smtClean="0">
                <a:solidFill>
                  <a:srgbClr val="FF0000"/>
                </a:solidFill>
                <a:cs typeface="Times New Roman"/>
              </a:rPr>
              <a:t>到；</a:t>
            </a:r>
            <a:r>
              <a:rPr lang="en-US" altLang="zh-CN" sz="3200" b="1" smtClean="0">
                <a:solidFill>
                  <a:srgbClr val="FF0000"/>
                </a:solidFill>
                <a:cs typeface="Times New Roman"/>
              </a:rPr>
              <a:t>with</a:t>
            </a:r>
            <a:r>
              <a:rPr lang="zh-CN" altLang="zh-CN" sz="3200" b="1" smtClean="0">
                <a:solidFill>
                  <a:srgbClr val="FF0000"/>
                </a:solidFill>
                <a:cs typeface="Times New Roman"/>
              </a:rPr>
              <a:t>有；</a:t>
            </a:r>
            <a:r>
              <a:rPr lang="en-US" altLang="zh-CN" sz="3200" b="1" smtClean="0">
                <a:solidFill>
                  <a:srgbClr val="FF0000"/>
                </a:solidFill>
                <a:cs typeface="Times New Roman"/>
              </a:rPr>
              <a:t>from</a:t>
            </a:r>
            <a:r>
              <a:rPr lang="zh-CN" altLang="zh-CN" sz="3200" b="1" smtClean="0">
                <a:solidFill>
                  <a:srgbClr val="FF0000"/>
                </a:solidFill>
                <a:cs typeface="Times New Roman"/>
              </a:rPr>
              <a:t>从。</a:t>
            </a:r>
            <a:r>
              <a:rPr lang="en-US" altLang="zh-CN" sz="3200" b="1" smtClean="0">
                <a:solidFill>
                  <a:srgbClr val="FF0000"/>
                </a:solidFill>
                <a:cs typeface="Times New Roman"/>
              </a:rPr>
              <a:t>be close to</a:t>
            </a:r>
            <a:r>
              <a:rPr lang="zh-CN" altLang="zh-CN" sz="3200" b="1" smtClean="0">
                <a:solidFill>
                  <a:srgbClr val="FF0000"/>
                </a:solidFill>
                <a:cs typeface="Times New Roman"/>
              </a:rPr>
              <a:t>意为</a:t>
            </a:r>
            <a:r>
              <a:rPr lang="en-US" altLang="zh-CN" sz="3200" b="1" smtClean="0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3200" b="1" smtClean="0">
                <a:solidFill>
                  <a:srgbClr val="FF0000"/>
                </a:solidFill>
                <a:cs typeface="Times New Roman"/>
              </a:rPr>
              <a:t>接近于</a:t>
            </a:r>
            <a:r>
              <a:rPr lang="en-US" altLang="zh-CN" sz="3200" b="1" smtClean="0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3200" b="1" smtClean="0">
                <a:solidFill>
                  <a:srgbClr val="FF0000"/>
                </a:solidFill>
                <a:cs typeface="Times New Roman"/>
              </a:rPr>
              <a:t>，是固定搭配。故选</a:t>
            </a:r>
            <a:r>
              <a:rPr lang="en-US" altLang="zh-CN" sz="3200" b="1" smtClean="0">
                <a:solidFill>
                  <a:srgbClr val="FF0000"/>
                </a:solidFill>
                <a:cs typeface="Times New Roman"/>
              </a:rPr>
              <a:t>B</a:t>
            </a:r>
            <a:r>
              <a:rPr lang="zh-CN" altLang="zh-CN" sz="32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2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1100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38616"/>
          </a:xfrm>
        </p:spPr>
        <p:txBody>
          <a:bodyPr/>
          <a:lstStyle/>
          <a:p>
            <a:pPr indent="71913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started riding faster and faster, and I was close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him. After a few minutes I was only about 100 meters behind him, so I rode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tried to pass him. Finally, I caught up with him and passed by. I felt so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in fact, he didn’t know we were racing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135708"/>
            <a:ext cx="11485848" cy="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43138" algn="l"/>
                <a:tab pos="4486275" algn="l"/>
                <a:tab pos="6815138" algn="l"/>
                <a:tab pos="9450388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hardly          B. more hardly	 C. more hard 	D. harder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1132" y="3142898"/>
            <a:ext cx="444352" cy="628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mtClean="0">
                <a:latin typeface="Times New Roman"/>
                <a:ea typeface="宋体"/>
              </a:rPr>
              <a:t>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717032"/>
            <a:ext cx="11485848" cy="243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考查副词辨析。句意：几分钟之后，我大概在他后面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100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米处，因此我骑得更卖力了，并尝试超过他。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hardly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几乎不；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more hardly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错误表达；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more hard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错误表达；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harder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更卖力地。根据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“tried to pass him”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可知，作者想要超过前面的人，所以此处指作者骑得更卖力了。故选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D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9510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1322</Words>
  <Application>Microsoft Office PowerPoint</Application>
  <PresentationFormat>自定义</PresentationFormat>
  <Paragraphs>67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2025-09-13T09:01:18Z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